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6" r:id="rId1"/>
    <p:sldMasterId id="2147485562" r:id="rId2"/>
    <p:sldMasterId id="2147485566" r:id="rId3"/>
    <p:sldMasterId id="2147485569" r:id="rId4"/>
    <p:sldMasterId id="2147485571" r:id="rId5"/>
    <p:sldMasterId id="2147485573" r:id="rId6"/>
    <p:sldMasterId id="2147485575" r:id="rId7"/>
  </p:sldMasterIdLst>
  <p:notesMasterIdLst>
    <p:notesMasterId r:id="rId41"/>
  </p:notesMasterIdLst>
  <p:handoutMasterIdLst>
    <p:handoutMasterId r:id="rId42"/>
  </p:handoutMasterIdLst>
  <p:sldIdLst>
    <p:sldId id="258" r:id="rId8"/>
    <p:sldId id="257" r:id="rId9"/>
    <p:sldId id="267" r:id="rId10"/>
    <p:sldId id="269" r:id="rId11"/>
    <p:sldId id="261" r:id="rId12"/>
    <p:sldId id="260" r:id="rId13"/>
    <p:sldId id="273" r:id="rId14"/>
    <p:sldId id="262" r:id="rId15"/>
    <p:sldId id="276" r:id="rId16"/>
    <p:sldId id="274" r:id="rId17"/>
    <p:sldId id="279" r:id="rId18"/>
    <p:sldId id="277" r:id="rId19"/>
    <p:sldId id="275" r:id="rId20"/>
    <p:sldId id="280" r:id="rId21"/>
    <p:sldId id="283" r:id="rId22"/>
    <p:sldId id="263" r:id="rId23"/>
    <p:sldId id="284" r:id="rId24"/>
    <p:sldId id="287" r:id="rId25"/>
    <p:sldId id="288" r:id="rId26"/>
    <p:sldId id="290" r:id="rId27"/>
    <p:sldId id="264" r:id="rId28"/>
    <p:sldId id="293" r:id="rId29"/>
    <p:sldId id="291" r:id="rId30"/>
    <p:sldId id="295" r:id="rId31"/>
    <p:sldId id="297" r:id="rId32"/>
    <p:sldId id="298" r:id="rId33"/>
    <p:sldId id="265" r:id="rId34"/>
    <p:sldId id="300" r:id="rId35"/>
    <p:sldId id="299" r:id="rId36"/>
    <p:sldId id="301" r:id="rId37"/>
    <p:sldId id="266" r:id="rId38"/>
    <p:sldId id="302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a Kulic" initials="D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9E8AB4"/>
    <a:srgbClr val="F2791E"/>
    <a:srgbClr val="CE7A74"/>
    <a:srgbClr val="DDD6E5"/>
    <a:srgbClr val="FBD7BB"/>
    <a:srgbClr val="E5B9B5"/>
    <a:srgbClr val="00682F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46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7872D-B067-4D6F-97EF-415665BB9D1A}" type="datetimeFigureOut">
              <a:rPr lang="en-CA" smtClean="0"/>
              <a:t>2016-02-06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85AC8-2D19-4C3E-87BB-FC58928339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9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24751-3871-4E2D-B093-D8677CABF913}" type="datetimeFigureOut">
              <a:rPr lang="en-CA" smtClean="0"/>
              <a:t>2016-02-06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5B825-6F9B-4458-8DEA-C9F430219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41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(00:15)</a:t>
            </a:r>
            <a:r>
              <a:rPr lang="en-CA" baseline="0" dirty="0" smtClean="0"/>
              <a:t> </a:t>
            </a:r>
            <a:r>
              <a:rPr lang="en-CA" dirty="0" smtClean="0"/>
              <a:t>15s</a:t>
            </a:r>
            <a:r>
              <a:rPr lang="en-CA" baseline="0" dirty="0" smtClean="0"/>
              <a:t> </a:t>
            </a:r>
          </a:p>
          <a:p>
            <a:r>
              <a:rPr lang="en-CA" dirty="0" smtClean="0"/>
              <a:t>Show how we implement CBLA</a:t>
            </a:r>
            <a:r>
              <a:rPr lang="en-CA" baseline="0" dirty="0" smtClean="0"/>
              <a:t> on interactive art sculpture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36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(05:45) 35s</a:t>
            </a:r>
          </a:p>
          <a:p>
            <a:r>
              <a:rPr lang="en-CA" dirty="0" smtClean="0"/>
              <a:t>IAC</a:t>
            </a:r>
            <a:r>
              <a:rPr lang="en-CA" baseline="0" dirty="0" smtClean="0"/>
              <a:t> </a:t>
            </a:r>
            <a:r>
              <a:rPr lang="en-CA" baseline="0" dirty="0" smtClean="0"/>
              <a:t>--</a:t>
            </a:r>
            <a:r>
              <a:rPr lang="en-CA" baseline="0" dirty="0" smtClean="0">
                <a:sym typeface="Wingdings" panose="05000000000000000000" pitchFamily="2" charset="2"/>
              </a:rPr>
              <a:t> </a:t>
            </a:r>
            <a:r>
              <a:rPr lang="en-CA" baseline="0" dirty="0" smtClean="0"/>
              <a:t>a </a:t>
            </a:r>
            <a:r>
              <a:rPr lang="en-CA" dirty="0" smtClean="0"/>
              <a:t>single robot with a handful of input and output variables.</a:t>
            </a:r>
          </a:p>
          <a:p>
            <a:r>
              <a:rPr lang="en-CA" baseline="0" dirty="0" smtClean="0"/>
              <a:t>CBLA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/>
              <a:t>a larger system with hundreds of actuators and sensors.</a:t>
            </a:r>
          </a:p>
          <a:p>
            <a:r>
              <a:rPr lang="en-CA" dirty="0" smtClean="0"/>
              <a:t>Split the system into multiple Nodes. </a:t>
            </a:r>
            <a:r>
              <a:rPr lang="en-CA" dirty="0" smtClean="0"/>
              <a:t>Make</a:t>
            </a:r>
            <a:r>
              <a:rPr lang="en-CA" baseline="0" dirty="0" smtClean="0"/>
              <a:t> state-space smaller speeds up learning.</a:t>
            </a:r>
            <a:endParaRPr lang="en-CA" baseline="0" dirty="0" smtClean="0"/>
          </a:p>
          <a:p>
            <a:r>
              <a:rPr lang="en-CA" baseline="0" dirty="0" smtClean="0"/>
              <a:t>There is an action selector and multiple experts.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06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(06:35) 50s</a:t>
            </a:r>
          </a:p>
          <a:p>
            <a:r>
              <a:rPr lang="en-CA" dirty="0" smtClean="0"/>
              <a:t>An</a:t>
            </a:r>
            <a:r>
              <a:rPr lang="en-CA" baseline="0" dirty="0" smtClean="0"/>
              <a:t> Expert associated with each sensorimotor context within a Node.</a:t>
            </a:r>
            <a:endParaRPr lang="en-CA" dirty="0" smtClean="0"/>
          </a:p>
          <a:p>
            <a:r>
              <a:rPr lang="en-CA" dirty="0" smtClean="0"/>
              <a:t>Expert </a:t>
            </a:r>
            <a:r>
              <a:rPr lang="en-CA" dirty="0" smtClean="0"/>
              <a:t>make prediction</a:t>
            </a:r>
            <a:r>
              <a:rPr lang="en-CA" baseline="0" dirty="0" smtClean="0"/>
              <a:t> using linear model.</a:t>
            </a:r>
          </a:p>
          <a:p>
            <a:r>
              <a:rPr lang="en-CA" baseline="0" dirty="0" smtClean="0"/>
              <a:t>KGA evaluates the rewards.</a:t>
            </a:r>
          </a:p>
          <a:p>
            <a:r>
              <a:rPr lang="en-US" baseline="0" dirty="0" smtClean="0"/>
              <a:t>Action Selector then evaluate actions associated with the region by using its action value.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9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(07:25)</a:t>
            </a:r>
            <a:r>
              <a:rPr lang="en-CA" baseline="0" dirty="0" smtClean="0"/>
              <a:t> </a:t>
            </a:r>
            <a:r>
              <a:rPr lang="en-CA" dirty="0" smtClean="0"/>
              <a:t>50s</a:t>
            </a:r>
          </a:p>
          <a:p>
            <a:r>
              <a:rPr lang="en-CA" dirty="0" smtClean="0"/>
              <a:t>E-greedy </a:t>
            </a:r>
            <a:r>
              <a:rPr lang="en-CA" dirty="0" smtClean="0"/>
              <a:t>action selection </a:t>
            </a:r>
            <a:r>
              <a:rPr lang="en-CA" dirty="0" smtClean="0"/>
              <a:t>method.</a:t>
            </a:r>
            <a:endParaRPr lang="en-CA" dirty="0" smtClean="0"/>
          </a:p>
          <a:p>
            <a:r>
              <a:rPr lang="en-CA" dirty="0" smtClean="0"/>
              <a:t>Make learning process visible</a:t>
            </a:r>
            <a:r>
              <a:rPr lang="en-CA" baseline="0" dirty="0" smtClean="0"/>
              <a:t> by adjusting max output.</a:t>
            </a:r>
            <a:endParaRPr lang="en-CA" dirty="0" smtClean="0"/>
          </a:p>
          <a:p>
            <a:r>
              <a:rPr lang="en-CA" dirty="0" smtClean="0"/>
              <a:t>Analogous to being bored.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687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>
                <a:sym typeface="Wingdings" panose="05000000000000000000" pitchFamily="2" charset="2"/>
              </a:rPr>
              <a:t>(08:35) 1:10 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Shared inputs -- inputs to multiple Nodes.</a:t>
            </a:r>
            <a:endParaRPr lang="en-CA" baseline="0" dirty="0" smtClean="0">
              <a:sym typeface="Wingdings" panose="05000000000000000000" pitchFamily="2" charset="2"/>
            </a:endParaRPr>
          </a:p>
          <a:p>
            <a:r>
              <a:rPr lang="en-CA" baseline="0" dirty="0" smtClean="0">
                <a:sym typeface="Wingdings" panose="05000000000000000000" pitchFamily="2" charset="2"/>
              </a:rPr>
              <a:t>Virtual inputs -- indirect information</a:t>
            </a:r>
            <a:r>
              <a:rPr lang="en-CA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CBLA can generate varying actions through learning process.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It wants to learn so it will generate action that elicit respond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ym typeface="Wingdings" panose="05000000000000000000" pitchFamily="2" charset="2"/>
              </a:rPr>
              <a:t>(Total: 340s = ~5.5 min)</a:t>
            </a:r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23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(08:40)</a:t>
            </a:r>
            <a:r>
              <a:rPr lang="en-CA" baseline="0" dirty="0" smtClean="0"/>
              <a:t> </a:t>
            </a:r>
            <a:r>
              <a:rPr lang="en-CA" dirty="0" smtClean="0"/>
              <a:t>5s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651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(09:10)</a:t>
            </a:r>
            <a:r>
              <a:rPr lang="en-CA" baseline="0" dirty="0" smtClean="0"/>
              <a:t> </a:t>
            </a:r>
            <a:r>
              <a:rPr lang="en-CA" dirty="0" smtClean="0"/>
              <a:t>30s</a:t>
            </a:r>
          </a:p>
          <a:p>
            <a:r>
              <a:rPr lang="en-CA" dirty="0" smtClean="0"/>
              <a:t>Old</a:t>
            </a:r>
            <a:r>
              <a:rPr lang="en-CA" baseline="0" dirty="0" smtClean="0"/>
              <a:t> </a:t>
            </a:r>
            <a:r>
              <a:rPr lang="en-CA" baseline="0" dirty="0" smtClean="0"/>
              <a:t>system didn’t have the capability.</a:t>
            </a:r>
          </a:p>
          <a:p>
            <a:r>
              <a:rPr lang="en-CA" baseline="0" dirty="0" smtClean="0"/>
              <a:t>High-level </a:t>
            </a:r>
            <a:r>
              <a:rPr lang="en-CA" baseline="0" dirty="0" smtClean="0"/>
              <a:t>abstraction </a:t>
            </a:r>
            <a:r>
              <a:rPr lang="en-CA" baseline="0" dirty="0" smtClean="0"/>
              <a:t>possible.</a:t>
            </a:r>
          </a:p>
          <a:p>
            <a:r>
              <a:rPr lang="en-US" baseline="0" dirty="0" smtClean="0"/>
              <a:t>Create CBLA Node made up of any components.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9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(09:55)</a:t>
            </a:r>
            <a:r>
              <a:rPr lang="en-US" baseline="0" dirty="0" smtClean="0"/>
              <a:t> </a:t>
            </a:r>
            <a:r>
              <a:rPr lang="en-US" dirty="0" smtClean="0"/>
              <a:t>45s.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collaboration with staff</a:t>
            </a:r>
            <a:r>
              <a:rPr lang="en-US" baseline="0" dirty="0" smtClean="0"/>
              <a:t> at PBAI, and Mo Memarian. 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Three sets of Fin Unit</a:t>
            </a:r>
            <a:r>
              <a:rPr lang="en-CA" baseline="0" dirty="0" smtClean="0"/>
              <a:t>, Reflex Unit, Light Unit. Four clusters.</a:t>
            </a:r>
          </a:p>
          <a:p>
            <a:r>
              <a:rPr lang="en-CA" dirty="0" smtClean="0"/>
              <a:t>Smaller than typical installation however. </a:t>
            </a:r>
          </a:p>
          <a:p>
            <a:r>
              <a:rPr lang="en-CA" dirty="0" smtClean="0"/>
              <a:t>It is used for user</a:t>
            </a:r>
            <a:r>
              <a:rPr lang="en-CA" baseline="0" dirty="0" smtClean="0"/>
              <a:t> study.</a:t>
            </a:r>
          </a:p>
          <a:p>
            <a:endParaRPr lang="en-CA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990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(10:25) 30s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Each</a:t>
            </a:r>
            <a:r>
              <a:rPr lang="en-CA" baseline="0" dirty="0" smtClean="0"/>
              <a:t> actuator per CBLA Node.</a:t>
            </a:r>
            <a:endParaRPr lang="en-CA" dirty="0" smtClean="0"/>
          </a:p>
          <a:p>
            <a:r>
              <a:rPr lang="en-CA" dirty="0" smtClean="0"/>
              <a:t>Three </a:t>
            </a:r>
            <a:r>
              <a:rPr lang="en-CA" dirty="0" smtClean="0"/>
              <a:t>types of CBLA Nodes. </a:t>
            </a:r>
          </a:p>
          <a:p>
            <a:r>
              <a:rPr lang="en-CA" dirty="0" smtClean="0"/>
              <a:t>Spatial</a:t>
            </a:r>
            <a:r>
              <a:rPr lang="en-CA" baseline="0" dirty="0" smtClean="0"/>
              <a:t> </a:t>
            </a:r>
            <a:r>
              <a:rPr lang="en-CA" baseline="0" dirty="0" smtClean="0"/>
              <a:t>Mode and Random Mode.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75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(10:35) 10s</a:t>
            </a:r>
          </a:p>
          <a:p>
            <a:r>
              <a:rPr lang="en-CA" dirty="0" smtClean="0"/>
              <a:t>Virtual</a:t>
            </a:r>
            <a:r>
              <a:rPr lang="en-CA" baseline="0" dirty="0" smtClean="0"/>
              <a:t> </a:t>
            </a:r>
            <a:r>
              <a:rPr lang="en-CA" baseline="0" dirty="0" smtClean="0"/>
              <a:t>input by proximity within a cluster.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786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(10:45) 10s </a:t>
            </a:r>
          </a:p>
          <a:p>
            <a:r>
              <a:rPr lang="en-CA" dirty="0" smtClean="0"/>
              <a:t>Also </a:t>
            </a:r>
            <a:r>
              <a:rPr lang="en-CA" dirty="0" smtClean="0"/>
              <a:t>link to Nodes in neighbouring</a:t>
            </a:r>
            <a:r>
              <a:rPr lang="en-CA" baseline="0" dirty="0" smtClean="0"/>
              <a:t> clusters. </a:t>
            </a:r>
            <a:endParaRPr lang="en-CA" dirty="0" smtClean="0"/>
          </a:p>
          <a:p>
            <a:r>
              <a:rPr lang="en-CA" dirty="0" smtClean="0"/>
              <a:t>Random</a:t>
            </a:r>
            <a:r>
              <a:rPr lang="en-CA" baseline="0" dirty="0" smtClean="0"/>
              <a:t> Mode -&gt; random, uniform links.</a:t>
            </a:r>
          </a:p>
          <a:p>
            <a:r>
              <a:rPr lang="en-CA" baseline="0" dirty="0" smtClean="0"/>
              <a:t>111 links in </a:t>
            </a:r>
            <a:r>
              <a:rPr lang="en-CA" baseline="0" dirty="0" smtClean="0"/>
              <a:t>total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(Total</a:t>
            </a:r>
            <a:r>
              <a:rPr lang="en-CA" baseline="0" dirty="0" smtClean="0"/>
              <a:t> 130s = ~2min)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6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(00:45) 30s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(10:50) 5s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(11:40) 50s</a:t>
            </a:r>
          </a:p>
          <a:p>
            <a:r>
              <a:rPr lang="en-CA" dirty="0" smtClean="0"/>
              <a:t>Output</a:t>
            </a:r>
            <a:r>
              <a:rPr lang="en-CA" baseline="0" dirty="0" smtClean="0"/>
              <a:t> </a:t>
            </a:r>
            <a:r>
              <a:rPr lang="en-CA" baseline="0" dirty="0" smtClean="0">
                <a:sym typeface="Wingdings" panose="05000000000000000000" pitchFamily="2" charset="2"/>
              </a:rPr>
              <a:t>-&gt; LED; Input -&gt; ambient light sensor.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Higher variance in the high brightness regions (considered more difficult at first).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Split it easy regions before hard.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167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(13:10) 1:30</a:t>
            </a:r>
          </a:p>
          <a:p>
            <a:r>
              <a:rPr lang="en-CA" dirty="0" smtClean="0"/>
              <a:t>Reaction </a:t>
            </a:r>
            <a:r>
              <a:rPr lang="en-CA" dirty="0" smtClean="0"/>
              <a:t>to single disturbance</a:t>
            </a:r>
            <a:r>
              <a:rPr lang="en-CA" baseline="0" dirty="0" smtClean="0"/>
              <a:t> at 450s.</a:t>
            </a:r>
          </a:p>
          <a:p>
            <a:r>
              <a:rPr lang="en-CA" baseline="0" dirty="0" smtClean="0"/>
              <a:t>The trigger becomes new info that it wants to learn. </a:t>
            </a:r>
          </a:p>
          <a:p>
            <a:r>
              <a:rPr lang="en-CA" baseline="0" dirty="0" smtClean="0"/>
              <a:t>In Spatial Mode, the trigger should concentrate closer to trigger.</a:t>
            </a:r>
          </a:p>
          <a:p>
            <a:r>
              <a:rPr lang="en-CA" baseline="0" dirty="0" smtClean="0"/>
              <a:t>Low intensity with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514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(14:10)</a:t>
            </a:r>
            <a:r>
              <a:rPr lang="en-CA" baseline="0" dirty="0" smtClean="0"/>
              <a:t> </a:t>
            </a:r>
            <a:r>
              <a:rPr lang="en-CA" dirty="0" smtClean="0"/>
              <a:t>60s</a:t>
            </a:r>
          </a:p>
          <a:p>
            <a:r>
              <a:rPr lang="en-CA" dirty="0" smtClean="0"/>
              <a:t>Average</a:t>
            </a:r>
            <a:r>
              <a:rPr lang="en-CA" baseline="0" dirty="0" smtClean="0"/>
              <a:t> </a:t>
            </a:r>
            <a:r>
              <a:rPr lang="en-CA" baseline="0" dirty="0" smtClean="0"/>
              <a:t>activation in the 30s after the trigger.</a:t>
            </a:r>
          </a:p>
          <a:p>
            <a:r>
              <a:rPr lang="en-CA" baseline="0" dirty="0" smtClean="0"/>
              <a:t>Total activation is higher for Random Mode.</a:t>
            </a:r>
          </a:p>
          <a:p>
            <a:r>
              <a:rPr lang="en-CA" baseline="0" dirty="0" smtClean="0"/>
              <a:t>C3 has larger difference from Total activation for Spatial Mode.</a:t>
            </a:r>
          </a:p>
          <a:p>
            <a:r>
              <a:rPr lang="en-CA" baseline="0" dirty="0" smtClean="0"/>
              <a:t>The activation is lower for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18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(14:55) 45s</a:t>
            </a:r>
          </a:p>
          <a:p>
            <a:r>
              <a:rPr lang="en-CA" baseline="0" dirty="0" smtClean="0"/>
              <a:t>Activation </a:t>
            </a:r>
            <a:r>
              <a:rPr lang="en-CA" baseline="0" dirty="0" smtClean="0"/>
              <a:t>pattern without trigger</a:t>
            </a:r>
            <a:r>
              <a:rPr lang="en-CA" baseline="0" dirty="0" smtClean="0"/>
              <a:t>.</a:t>
            </a:r>
          </a:p>
          <a:p>
            <a:r>
              <a:rPr lang="en-US" baseline="0" dirty="0" smtClean="0"/>
              <a:t>Initial part is the initial learning period. </a:t>
            </a:r>
            <a:endParaRPr lang="en-CA" baseline="0" dirty="0" smtClean="0"/>
          </a:p>
          <a:p>
            <a:r>
              <a:rPr lang="en-CA" baseline="0" dirty="0" smtClean="0"/>
              <a:t>More inter-cluster links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>
                <a:sym typeface="Wingdings" panose="05000000000000000000" pitchFamily="2" charset="2"/>
              </a:rPr>
              <a:t>more uniform patterns.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Believe higher activation is better even if non-triggered. Can attract attentions.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613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(15:25) 30s </a:t>
            </a:r>
          </a:p>
          <a:p>
            <a:r>
              <a:rPr lang="en-CA" dirty="0" smtClean="0"/>
              <a:t>Small</a:t>
            </a:r>
            <a:r>
              <a:rPr lang="en-CA" baseline="0" dirty="0" smtClean="0"/>
              <a:t> </a:t>
            </a:r>
            <a:r>
              <a:rPr lang="en-CA" baseline="0" dirty="0" smtClean="0"/>
              <a:t>delay with CBLA</a:t>
            </a:r>
            <a:r>
              <a:rPr lang="en-CA" baseline="0" dirty="0" smtClean="0"/>
              <a:t>. (about 1  second)</a:t>
            </a:r>
            <a:endParaRPr lang="en-CA" baseline="0" dirty="0" smtClean="0"/>
          </a:p>
          <a:p>
            <a:r>
              <a:rPr lang="en-CA" baseline="0" dirty="0" smtClean="0"/>
              <a:t>Might affect perceived responsiveness</a:t>
            </a:r>
            <a:r>
              <a:rPr lang="en-CA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(Total:</a:t>
            </a:r>
            <a:r>
              <a:rPr lang="en-CA" baseline="0" dirty="0" smtClean="0"/>
              <a:t> 280s =~4.5min)</a:t>
            </a:r>
            <a:endParaRPr lang="en-CA" dirty="0" smtClean="0"/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6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(15:30) 5s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993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(16:25) 55s</a:t>
            </a:r>
          </a:p>
          <a:p>
            <a:r>
              <a:rPr lang="en-CA" dirty="0" smtClean="0"/>
              <a:t>CBLA </a:t>
            </a:r>
            <a:r>
              <a:rPr lang="en-CA" dirty="0" smtClean="0"/>
              <a:t>more interesting because</a:t>
            </a:r>
            <a:r>
              <a:rPr lang="en-CA" baseline="0" dirty="0" smtClean="0"/>
              <a:t> it’s more novel and varying.</a:t>
            </a:r>
          </a:p>
          <a:p>
            <a:r>
              <a:rPr lang="en-CA" baseline="0" dirty="0" smtClean="0"/>
              <a:t>CBLA should be perceived as non-random.</a:t>
            </a:r>
          </a:p>
          <a:p>
            <a:r>
              <a:rPr lang="en-CA" baseline="0" dirty="0" smtClean="0"/>
              <a:t>Some behaviours may be more interesting in general (high activation, proximal)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7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(17:20) 55s</a:t>
            </a:r>
          </a:p>
          <a:p>
            <a:r>
              <a:rPr lang="en-US" baseline="0" dirty="0" smtClean="0"/>
              <a:t>10 participants participated.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Participants</a:t>
            </a:r>
            <a:r>
              <a:rPr lang="en-US" baseline="0" dirty="0" smtClean="0"/>
              <a:t> are not PBAI staff or grad students who have worked on the project. </a:t>
            </a:r>
            <a:endParaRPr lang="en-CA" dirty="0" smtClean="0"/>
          </a:p>
          <a:p>
            <a:r>
              <a:rPr lang="en-CA" dirty="0" smtClean="0"/>
              <a:t>Interact </a:t>
            </a:r>
            <a:r>
              <a:rPr lang="en-CA" dirty="0" smtClean="0"/>
              <a:t>any way for 20 min.</a:t>
            </a:r>
          </a:p>
          <a:p>
            <a:r>
              <a:rPr lang="en-CA" dirty="0" smtClean="0"/>
              <a:t>Full in 8 cards when beep.</a:t>
            </a:r>
          </a:p>
          <a:p>
            <a:r>
              <a:rPr lang="en-CA" dirty="0" smtClean="0"/>
              <a:t>Switch</a:t>
            </a:r>
            <a:r>
              <a:rPr lang="en-CA" baseline="0" dirty="0" smtClean="0"/>
              <a:t> from CBLA Mode and Prescripted Mode in the middle.</a:t>
            </a:r>
          </a:p>
          <a:p>
            <a:r>
              <a:rPr lang="en-CA" baseline="0" dirty="0" smtClean="0"/>
              <a:t>Exit survey at the end.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7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(18:30)</a:t>
            </a:r>
            <a:r>
              <a:rPr lang="en-CA" baseline="0" dirty="0" smtClean="0"/>
              <a:t> </a:t>
            </a:r>
            <a:r>
              <a:rPr lang="en-CA" dirty="0" smtClean="0"/>
              <a:t>1:10</a:t>
            </a:r>
          </a:p>
          <a:p>
            <a:r>
              <a:rPr lang="en-CA" dirty="0" smtClean="0"/>
              <a:t>CBLA</a:t>
            </a:r>
            <a:r>
              <a:rPr lang="en-CA" baseline="0" dirty="0" smtClean="0"/>
              <a:t> </a:t>
            </a:r>
            <a:r>
              <a:rPr lang="en-CA" baseline="0" dirty="0" smtClean="0"/>
              <a:t>less interesting.</a:t>
            </a:r>
          </a:p>
          <a:p>
            <a:r>
              <a:rPr lang="en-CA" baseline="0" dirty="0" smtClean="0"/>
              <a:t>Especially less interesting when switch from CBLA to Prescripted.</a:t>
            </a:r>
          </a:p>
          <a:p>
            <a:r>
              <a:rPr lang="en-CA" baseline="0" dirty="0" smtClean="0"/>
              <a:t>Positive correlation found between responsiveness and interest level.</a:t>
            </a:r>
          </a:p>
          <a:p>
            <a:r>
              <a:rPr lang="en-CA" baseline="0" dirty="0" smtClean="0"/>
              <a:t>CBLA Modes seems random.</a:t>
            </a:r>
          </a:p>
          <a:p>
            <a:r>
              <a:rPr lang="en-CA" baseline="0" dirty="0" smtClean="0"/>
              <a:t>Activation level correlate with interest level. But proximal not particularly strong.</a:t>
            </a:r>
          </a:p>
          <a:p>
            <a:r>
              <a:rPr lang="en-CA" baseline="0" dirty="0" smtClean="0"/>
              <a:t>The test bed is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19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(02:05) 80s</a:t>
            </a:r>
          </a:p>
          <a:p>
            <a:r>
              <a:rPr lang="en-CA" dirty="0" smtClean="0"/>
              <a:t>We </a:t>
            </a:r>
            <a:r>
              <a:rPr lang="en-CA" dirty="0" smtClean="0"/>
              <a:t>are part of LASG.</a:t>
            </a:r>
          </a:p>
          <a:p>
            <a:r>
              <a:rPr lang="en-CA" dirty="0" smtClean="0"/>
              <a:t>PBAI</a:t>
            </a:r>
            <a:r>
              <a:rPr lang="en-CA" baseline="0" dirty="0" smtClean="0"/>
              <a:t> made architectural scale installation.</a:t>
            </a:r>
          </a:p>
          <a:p>
            <a:r>
              <a:rPr lang="en-CA" baseline="0" dirty="0" smtClean="0"/>
              <a:t>Want to find out if architecture can be alive.</a:t>
            </a:r>
          </a:p>
          <a:p>
            <a:r>
              <a:rPr lang="en-CA" baseline="0" dirty="0" smtClean="0"/>
              <a:t>Able to generate varying interactive behaviours, not programmed by people. </a:t>
            </a:r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796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(23:00) 4.5 min </a:t>
            </a:r>
          </a:p>
          <a:p>
            <a:r>
              <a:rPr lang="en-CA" dirty="0" smtClean="0"/>
              <a:t>Interesting </a:t>
            </a:r>
            <a:r>
              <a:rPr lang="en-CA" dirty="0" smtClean="0"/>
              <a:t>if novel</a:t>
            </a:r>
            <a:r>
              <a:rPr lang="en-CA" baseline="0" dirty="0" smtClean="0"/>
              <a:t> and comprehensible.</a:t>
            </a:r>
          </a:p>
          <a:p>
            <a:r>
              <a:rPr lang="en-CA" baseline="0" dirty="0" smtClean="0"/>
              <a:t>Being life-like might contradict.</a:t>
            </a:r>
          </a:p>
          <a:p>
            <a:r>
              <a:rPr lang="en-CA" baseline="0" dirty="0" smtClean="0"/>
              <a:t>Delay in </a:t>
            </a:r>
            <a:r>
              <a:rPr lang="en-CA" baseline="0" dirty="0" smtClean="0"/>
              <a:t>CBLA -- </a:t>
            </a:r>
            <a:r>
              <a:rPr lang="en-CA" baseline="0" dirty="0" smtClean="0">
                <a:sym typeface="Wingdings" panose="05000000000000000000" pitchFamily="2" charset="2"/>
              </a:rPr>
              <a:t>difficult </a:t>
            </a:r>
            <a:r>
              <a:rPr lang="en-CA" baseline="0" dirty="0" smtClean="0">
                <a:sym typeface="Wingdings" panose="05000000000000000000" pitchFamily="2" charset="2"/>
              </a:rPr>
              <a:t>to recognize causal relationship, but no one reported sluggish.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Unlike typical, don’t know concepts, no previous interest.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Not long enough for users to get bored of prescripted.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interact with people or as secondary activity. 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expect light show, or complex pattern. Might not universally interesting behaviours</a:t>
            </a:r>
            <a:r>
              <a:rPr lang="en-CA" baseline="0" dirty="0" smtClean="0">
                <a:sym typeface="Wingdings" panose="05000000000000000000" pitchFamily="2" charset="2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(Total:</a:t>
            </a:r>
            <a:r>
              <a:rPr lang="en-CA" baseline="0" dirty="0" smtClean="0"/>
              <a:t> 445s = ~7.5min)</a:t>
            </a:r>
            <a:endParaRPr lang="en-CA" baseline="0" dirty="0" smtClean="0">
              <a:sym typeface="Wingdings" panose="05000000000000000000" pitchFamily="2" charset="2"/>
            </a:endParaRPr>
          </a:p>
          <a:p>
            <a:endParaRPr lang="en-CA" baseline="0" dirty="0" smtClean="0">
              <a:sym typeface="Wingdings" panose="05000000000000000000" pitchFamily="2" charset="2"/>
            </a:endParaRPr>
          </a:p>
          <a:p>
            <a:endParaRPr lang="en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47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(24:00) 1:00</a:t>
            </a:r>
            <a:r>
              <a:rPr lang="en-CA" baseline="0" dirty="0" smtClean="0"/>
              <a:t> min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11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(25:45)</a:t>
            </a:r>
            <a:r>
              <a:rPr lang="en-CA" baseline="0" dirty="0" smtClean="0"/>
              <a:t> </a:t>
            </a:r>
            <a:r>
              <a:rPr lang="en-CA" dirty="0" smtClean="0"/>
              <a:t>1:45 </a:t>
            </a:r>
          </a:p>
          <a:p>
            <a:r>
              <a:rPr lang="en-CA" dirty="0" smtClean="0"/>
              <a:t>Parameters</a:t>
            </a:r>
            <a:r>
              <a:rPr lang="en-CA" dirty="0" smtClean="0"/>
              <a:t>: </a:t>
            </a:r>
            <a:r>
              <a:rPr lang="en-CA" dirty="0" smtClean="0"/>
              <a:t>sensitivity,</a:t>
            </a:r>
            <a:r>
              <a:rPr lang="en-CA" baseline="0" dirty="0" smtClean="0"/>
              <a:t> split </a:t>
            </a:r>
            <a:r>
              <a:rPr lang="en-CA" baseline="0" dirty="0" smtClean="0"/>
              <a:t>criteria, network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action selection policies.</a:t>
            </a:r>
          </a:p>
          <a:p>
            <a:r>
              <a:rPr lang="en-CA" baseline="0" dirty="0" smtClean="0"/>
              <a:t>Should tell people what to expect</a:t>
            </a:r>
            <a:r>
              <a:rPr lang="en-CA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mtClean="0"/>
              <a:t>(total:</a:t>
            </a:r>
            <a:r>
              <a:rPr lang="en-CA" baseline="0" smtClean="0"/>
              <a:t> 165s = ~2.75min)</a:t>
            </a:r>
            <a:endParaRPr lang="en-CA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58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10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0" baseline="0" dirty="0" smtClean="0"/>
              <a:t>(02:35) 30s</a:t>
            </a:r>
          </a:p>
          <a:p>
            <a:r>
              <a:rPr lang="en-CA" i="0" baseline="0" dirty="0" smtClean="0"/>
              <a:t>Believe that this is more life-like and, thus, more interesting.</a:t>
            </a:r>
            <a:endParaRPr lang="en-CA" i="0" baseline="0" dirty="0" smtClean="0"/>
          </a:p>
          <a:p>
            <a:r>
              <a:rPr lang="en-CA" i="0" baseline="0" dirty="0" smtClean="0"/>
              <a:t>Characterize the behaviours emerged when interesting with human.</a:t>
            </a:r>
          </a:p>
          <a:p>
            <a:r>
              <a:rPr lang="en-CA" i="0" baseline="0" dirty="0" smtClean="0"/>
              <a:t>Study how people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27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(03:</a:t>
            </a:r>
            <a:r>
              <a:rPr lang="en-CA" baseline="0" dirty="0" smtClean="0"/>
              <a:t>25) </a:t>
            </a:r>
            <a:r>
              <a:rPr lang="en-CA" dirty="0" smtClean="0"/>
              <a:t>50s</a:t>
            </a:r>
          </a:p>
          <a:p>
            <a:r>
              <a:rPr lang="en-CA" dirty="0" smtClean="0"/>
              <a:t>Generate</a:t>
            </a:r>
            <a:r>
              <a:rPr lang="en-CA" baseline="0" dirty="0" smtClean="0"/>
              <a:t> </a:t>
            </a:r>
            <a:r>
              <a:rPr lang="en-CA" baseline="0" dirty="0" smtClean="0"/>
              <a:t>varying behaviours by mimicking curiosity.</a:t>
            </a:r>
          </a:p>
          <a:p>
            <a:r>
              <a:rPr lang="en-CA" baseline="0" dirty="0" smtClean="0"/>
              <a:t>CBLA adapted from IAC.</a:t>
            </a:r>
          </a:p>
          <a:p>
            <a:r>
              <a:rPr lang="en-CA" baseline="0" dirty="0" smtClean="0"/>
              <a:t>Reinforcement learning algorithm with expected learning progress as reward.</a:t>
            </a:r>
          </a:p>
          <a:p>
            <a:r>
              <a:rPr lang="en-CA" baseline="0" dirty="0" smtClean="0"/>
              <a:t>Studying the action generated in the learning process; not trying to use the learnt model.</a:t>
            </a:r>
          </a:p>
          <a:p>
            <a:r>
              <a:rPr lang="en-CA" baseline="0" dirty="0" smtClean="0"/>
              <a:t>Build a test bed that implement the CBLA.</a:t>
            </a:r>
          </a:p>
          <a:p>
            <a:r>
              <a:rPr lang="en-CA" baseline="0" dirty="0" smtClean="0"/>
              <a:t>Test it on its own and with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2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(03:55) 30s</a:t>
            </a:r>
          </a:p>
          <a:p>
            <a:r>
              <a:rPr lang="en-CA" dirty="0" smtClean="0"/>
              <a:t>CBLA</a:t>
            </a:r>
            <a:r>
              <a:rPr lang="en-CA" baseline="0" dirty="0" smtClean="0"/>
              <a:t> </a:t>
            </a:r>
            <a:r>
              <a:rPr lang="en-CA" baseline="0" dirty="0" smtClean="0"/>
              <a:t>Algorithm.</a:t>
            </a:r>
          </a:p>
          <a:p>
            <a:r>
              <a:rPr lang="en-CA" dirty="0" smtClean="0"/>
              <a:t>Test</a:t>
            </a:r>
            <a:r>
              <a:rPr lang="en-CA" baseline="0" dirty="0" smtClean="0"/>
              <a:t> bed hardware and software to run CBLA.</a:t>
            </a:r>
          </a:p>
          <a:p>
            <a:r>
              <a:rPr lang="en-CA" baseline="0" dirty="0" smtClean="0"/>
              <a:t>User </a:t>
            </a:r>
            <a:r>
              <a:rPr lang="en-CA" baseline="0" dirty="0" smtClean="0"/>
              <a:t>study examining user’s perceptions.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(Total: 235s =</a:t>
            </a:r>
            <a:r>
              <a:rPr lang="en-CA" baseline="0" dirty="0" smtClean="0"/>
              <a:t> ~4min)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0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(04:00) 5s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37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(05:25) 1:25</a:t>
            </a:r>
          </a:p>
          <a:p>
            <a:r>
              <a:rPr lang="en-CA" dirty="0" err="1" smtClean="0"/>
              <a:t>classM</a:t>
            </a:r>
            <a:r>
              <a:rPr lang="en-CA" dirty="0" smtClean="0"/>
              <a:t> </a:t>
            </a:r>
            <a:r>
              <a:rPr lang="en-CA" dirty="0" smtClean="0"/>
              <a:t>and </a:t>
            </a:r>
            <a:r>
              <a:rPr lang="en-CA" dirty="0" err="1" smtClean="0"/>
              <a:t>metaM</a:t>
            </a:r>
            <a:r>
              <a:rPr lang="en-CA" dirty="0" smtClean="0"/>
              <a:t>.</a:t>
            </a:r>
          </a:p>
          <a:p>
            <a:r>
              <a:rPr lang="en-CA" dirty="0" smtClean="0"/>
              <a:t>LP</a:t>
            </a:r>
            <a:r>
              <a:rPr lang="en-CA" baseline="0" dirty="0" smtClean="0"/>
              <a:t> computes by expected prediction Error</a:t>
            </a:r>
            <a:endParaRPr lang="en-CA" dirty="0" smtClean="0"/>
          </a:p>
          <a:p>
            <a:r>
              <a:rPr lang="en-CA" dirty="0" smtClean="0"/>
              <a:t>LP is the reward to the reinforcement learning algorithm.</a:t>
            </a:r>
          </a:p>
          <a:p>
            <a:r>
              <a:rPr lang="en-CA" dirty="0" smtClean="0"/>
              <a:t>In</a:t>
            </a:r>
            <a:r>
              <a:rPr lang="en-CA" baseline="0" dirty="0" smtClean="0"/>
              <a:t> this case, </a:t>
            </a:r>
            <a:r>
              <a:rPr lang="en-CA" baseline="0" dirty="0" smtClean="0"/>
              <a:t>it </a:t>
            </a:r>
            <a:r>
              <a:rPr lang="en-CA" baseline="0" dirty="0" smtClean="0"/>
              <a:t>is the reduction in prediction error in similar sensorimotor context</a:t>
            </a:r>
            <a:r>
              <a:rPr lang="en-CA" baseline="0" dirty="0" smtClean="0"/>
              <a:t>.</a:t>
            </a:r>
          </a:p>
          <a:p>
            <a:r>
              <a:rPr lang="en-CA" baseline="0" dirty="0" smtClean="0"/>
              <a:t>Maximizing of learning progress is how it mimics curiosity.</a:t>
            </a:r>
            <a:endParaRPr lang="en-CA" baseline="0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74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(05:10) 45s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Learning progress evaluated in similar situation.</a:t>
            </a:r>
            <a:endParaRPr lang="en-CA" dirty="0" smtClean="0"/>
          </a:p>
          <a:p>
            <a:r>
              <a:rPr lang="en-CA" dirty="0" smtClean="0"/>
              <a:t>Start </a:t>
            </a:r>
            <a:r>
              <a:rPr lang="en-CA" dirty="0" smtClean="0"/>
              <a:t>with one </a:t>
            </a:r>
            <a:r>
              <a:rPr lang="en-CA" dirty="0" smtClean="0"/>
              <a:t>region, representing sensorimotor context.</a:t>
            </a:r>
          </a:p>
          <a:p>
            <a:r>
              <a:rPr lang="en-CA" dirty="0" smtClean="0"/>
              <a:t>Split </a:t>
            </a:r>
            <a:r>
              <a:rPr lang="en-CA" dirty="0" smtClean="0"/>
              <a:t>over time.</a:t>
            </a:r>
          </a:p>
          <a:p>
            <a:r>
              <a:rPr lang="en-CA" dirty="0" smtClean="0"/>
              <a:t>Robot selects </a:t>
            </a:r>
            <a:r>
              <a:rPr lang="en-CA" dirty="0" smtClean="0"/>
              <a:t>action with max 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6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2F7AA891-D0E4-4C8A-8D9F-63BC631C12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DD7E-4B1B-46DF-B719-FFFEF70392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8952D54F-A5F3-4E73-9970-11BAFBD2DEA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B54D-EAE2-43C1-BE5A-2FA90E6F30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4622AABD-008A-4696-B740-50DA1284A7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777B-DAE5-41CF-90D1-C43D38BA3C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F9B0-B00B-4E7A-A16D-AA0A71B59B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F7347704-0900-4065-A274-C95D295B3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19F4-BDDD-421B-8C08-87CE994B5F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E55A775E-69CB-40B4-9D3C-1F53FADC15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BA26-6E60-48E7-B2F1-AF8370AE0A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906DDC05-4D3D-4556-AEEC-86F1A7A1F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20E9-6306-480B-BA32-FF58AB3B1B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AF81C940-B486-4490-A890-4DF4F45562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noFill/>
          <a:effectLst>
            <a:glow rad="12700">
              <a:schemeClr val="accent6">
                <a:lumMod val="50000"/>
                <a:alpha val="5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894F0-ECF9-4D88-888C-6EDB59BEB8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  <p:pic>
        <p:nvPicPr>
          <p:cNvPr id="12" name="Picture 11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2" r:id="rId1"/>
    <p:sldLayoutId id="2147484237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2E8E8-4471-498E-902E-225439D057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5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4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EF3C0-D635-405F-94C4-2881A7B220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7" r:id="rId1"/>
    <p:sldLayoutId id="2147485568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00682F">
                <a:alpha val="48627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B715B-6745-4B7D-8B46-98A2DEA4BF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8" r:id="rId1"/>
    <p:sldLayoutId id="2147485570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1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E762-678B-4BD4-BAB9-99DB495D75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9" r:id="rId1"/>
    <p:sldLayoutId id="2147485572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7030A0">
                <a:alpha val="49000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574A-DA50-49BC-818B-D378699683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74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bg2">
                <a:lumMod val="25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F151-4AB0-4A81-A5E9-D39AC3717B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1" r:id="rId1"/>
    <p:sldLayoutId id="2147485576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file:///C:\Research\Thesis\seminar\CBLA%20Test%20Bed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C:\Research\Thesis\seminar\Epiphyte%20Chamber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39481" r="7877" b="10410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882" y="4685544"/>
            <a:ext cx="8794471" cy="1157827"/>
          </a:xfrm>
        </p:spPr>
        <p:txBody>
          <a:bodyPr/>
          <a:lstStyle/>
          <a:p>
            <a:r>
              <a:rPr lang="en-US" dirty="0"/>
              <a:t>Curiosity-Based Learning Algorithm for Interactive Art Sculptures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6019060"/>
            <a:ext cx="7893519" cy="537114"/>
          </a:xfrm>
        </p:spPr>
        <p:txBody>
          <a:bodyPr>
            <a:normAutofit/>
          </a:bodyPr>
          <a:lstStyle/>
          <a:p>
            <a:r>
              <a:rPr lang="en-US" dirty="0"/>
              <a:t>Matthew Tsz Kiu </a:t>
            </a:r>
            <a:r>
              <a:rPr lang="en-US" dirty="0" smtClean="0"/>
              <a:t>Chan 	Feb </a:t>
            </a:r>
            <a:r>
              <a:rPr lang="en-US" dirty="0"/>
              <a:t>09,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6" name="Freeform 5"/>
          <p:cNvSpPr>
            <a:spLocks noChangeAspect="1"/>
          </p:cNvSpPr>
          <p:nvPr/>
        </p:nvSpPr>
        <p:spPr bwMode="gray">
          <a:xfrm>
            <a:off x="0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928" y="3807023"/>
            <a:ext cx="321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chemeClr val="bg1">
                    <a:lumMod val="95000"/>
                  </a:schemeClr>
                </a:solidFill>
              </a:rPr>
              <a:t>Image courtesy of Philip Beesley Architect Inc.</a:t>
            </a:r>
            <a:endParaRPr lang="en-CA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Curiosity-Based Learning Algorithm (CBLA)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775096"/>
            <a:ext cx="9366254" cy="285259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CBLA adapts the IAC algorithm for a distributed kinetic sculpture which has hundreds of sensors and actuators.</a:t>
            </a:r>
          </a:p>
          <a:p>
            <a:r>
              <a:rPr lang="en-CA" dirty="0"/>
              <a:t>Each </a:t>
            </a:r>
            <a:r>
              <a:rPr lang="en-CA" dirty="0" smtClean="0"/>
              <a:t>Node</a:t>
            </a:r>
          </a:p>
          <a:p>
            <a:pPr lvl="1"/>
            <a:r>
              <a:rPr lang="en-CA" dirty="0" smtClean="0"/>
              <a:t>represents </a:t>
            </a:r>
            <a:r>
              <a:rPr lang="en-CA" dirty="0"/>
              <a:t>a subset of the system.</a:t>
            </a:r>
          </a:p>
          <a:p>
            <a:pPr lvl="1"/>
            <a:r>
              <a:rPr lang="en-CA" dirty="0" smtClean="0"/>
              <a:t>has </a:t>
            </a:r>
            <a:r>
              <a:rPr lang="en-CA" dirty="0"/>
              <a:t>a CBLA Engine </a:t>
            </a:r>
            <a:r>
              <a:rPr lang="en-CA" dirty="0" smtClean="0"/>
              <a:t>made </a:t>
            </a:r>
            <a:r>
              <a:rPr lang="en-CA" dirty="0"/>
              <a:t>up of an Action Selector and a set of Experts.</a:t>
            </a:r>
          </a:p>
          <a:p>
            <a:pPr lvl="1"/>
            <a:r>
              <a:rPr lang="en-CA" dirty="0" smtClean="0"/>
              <a:t>starts </a:t>
            </a:r>
            <a:r>
              <a:rPr lang="en-CA" dirty="0"/>
              <a:t>with one Expert and splits into more regions </a:t>
            </a:r>
            <a:r>
              <a:rPr lang="en-CA" dirty="0" smtClean="0"/>
              <a:t>over </a:t>
            </a:r>
            <a:r>
              <a:rPr lang="en-CA" dirty="0"/>
              <a:t>time.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17" r="2798" b="-417"/>
          <a:stretch/>
        </p:blipFill>
        <p:spPr>
          <a:xfrm>
            <a:off x="259882" y="1031632"/>
            <a:ext cx="9409634" cy="2523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4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Experts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6" y="3628593"/>
            <a:ext cx="10218263" cy="2748761"/>
          </a:xfrm>
        </p:spPr>
        <p:txBody>
          <a:bodyPr>
            <a:normAutofit/>
          </a:bodyPr>
          <a:lstStyle/>
          <a:p>
            <a:r>
              <a:rPr lang="en-CA" dirty="0" smtClean="0"/>
              <a:t>An Expert associated with the current sensorimotor context is selected to make a prediction of the consequence S’(t+1).</a:t>
            </a:r>
          </a:p>
          <a:p>
            <a:r>
              <a:rPr lang="en-CA" dirty="0" smtClean="0"/>
              <a:t>The reward is evaluated by the </a:t>
            </a:r>
            <a:r>
              <a:rPr lang="en-CA" dirty="0" smtClean="0"/>
              <a:t>Knowledge Gain Assessor (KGA).</a:t>
            </a:r>
            <a:endParaRPr lang="en-CA" dirty="0" smtClean="0"/>
          </a:p>
          <a:p>
            <a:r>
              <a:rPr lang="en-CA" dirty="0" smtClean="0"/>
              <a:t>The Action Selector queries the Expert for the action value associated with its sensorimotor context.</a:t>
            </a:r>
            <a:endParaRPr lang="en-CA" dirty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1031632"/>
            <a:ext cx="9425813" cy="2536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i="1" dirty="0" smtClean="0"/>
                  <a:t>Exploit</a:t>
                </a:r>
                <a:r>
                  <a:rPr lang="en-CA" sz="2800" dirty="0" smtClean="0"/>
                  <a:t> by selecting an action with the highest action value from a set of possible actions</a:t>
                </a:r>
              </a:p>
              <a:p>
                <a:r>
                  <a:rPr lang="en-CA" sz="2800" i="1" dirty="0" smtClean="0"/>
                  <a:t>Explore</a:t>
                </a:r>
                <a:r>
                  <a:rPr lang="en-CA" sz="2800" dirty="0" smtClean="0"/>
                  <a:t> by selecting a random action with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CA" sz="2800" b="0" dirty="0" smtClean="0"/>
                  <a:t>.</a:t>
                </a:r>
              </a:p>
              <a:p>
                <a:pPr defTabSz="369888">
                  <a:tabLst>
                    <a:tab pos="273050" algn="l"/>
                  </a:tabLst>
                </a:pPr>
                <a:r>
                  <a:rPr lang="en-CA" sz="2800" dirty="0" smtClean="0"/>
                  <a:t>In addition, we make the learning process visible to the users by capping the maximum output level based on the knowledge gain potential.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 r="-1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90" y="4053076"/>
            <a:ext cx="5498623" cy="257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Multi-Node CBLA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81" y="4037896"/>
            <a:ext cx="5473511" cy="2489443"/>
          </a:xfrm>
        </p:spPr>
        <p:txBody>
          <a:bodyPr>
            <a:normAutofit/>
          </a:bodyPr>
          <a:lstStyle/>
          <a:p>
            <a:r>
              <a:rPr lang="en-US" dirty="0" smtClean="0"/>
              <a:t>Varying and interesting behaviours can emerge through the learning process as the CBLA system selects actions that elicit </a:t>
            </a:r>
            <a:r>
              <a:rPr lang="en-US" dirty="0"/>
              <a:t>new responses from users.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2607" y1="74330" x2="32607" y2="74330"/>
                        <a14:foregroundMark x1="17960" y1="33142" x2="17960" y2="33142"/>
                        <a14:foregroundMark x1="62860" y1="50000" x2="62860" y2="50000"/>
                        <a14:foregroundMark x1="9154" y1="10345" x2="9154" y2="1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16" y="3633247"/>
            <a:ext cx="4759847" cy="21681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283" y="1396053"/>
            <a:ext cx="9366254" cy="264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Subset of related variables are grouped into Nodes with each running its own instance of the CBLA Engine.</a:t>
            </a:r>
          </a:p>
          <a:p>
            <a:r>
              <a:rPr lang="en-CA" dirty="0" smtClean="0"/>
              <a:t>Each Node runs independently and asynchronously.</a:t>
            </a:r>
          </a:p>
          <a:p>
            <a:r>
              <a:rPr lang="en-CA" dirty="0" smtClean="0"/>
              <a:t>Nodes are connected to each other via shared inputs and virtual inputs.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Interactive Control System</a:t>
            </a:r>
          </a:p>
          <a:p>
            <a:r>
              <a:rPr lang="en-US" dirty="0" smtClean="0"/>
              <a:t>Experimental Validations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Interactive Control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New </a:t>
            </a:r>
            <a:r>
              <a:rPr lang="en-CA" dirty="0" err="1" smtClean="0"/>
              <a:t>Hylozoic</a:t>
            </a:r>
            <a:r>
              <a:rPr lang="en-CA" dirty="0" smtClean="0"/>
              <a:t> Series 3 was developed in order to implement the CBLA system.</a:t>
            </a:r>
          </a:p>
          <a:p>
            <a:r>
              <a:rPr lang="en-CA" dirty="0"/>
              <a:t>CBLA system requires a large number of sensors and actuators and computational power that previous series of the electronics system were unable to provide</a:t>
            </a:r>
            <a:r>
              <a:rPr lang="en-CA" dirty="0" smtClean="0"/>
              <a:t>.</a:t>
            </a:r>
          </a:p>
          <a:p>
            <a:r>
              <a:rPr lang="en-CA" dirty="0" smtClean="0"/>
              <a:t>This </a:t>
            </a:r>
            <a:r>
              <a:rPr lang="en-CA" dirty="0" smtClean="0"/>
              <a:t>also allows high-level abstraction of the sculptural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Components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1031632"/>
            <a:ext cx="4871971" cy="57960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BLA Test B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1290.3222"/>
                </p14:media>
              </p:ext>
            </p:extLst>
          </p:nvPr>
        </p:nvPicPr>
        <p:blipFill rotWithShape="1">
          <a:blip r:embed="rId6"/>
          <a:srcRect t="219" r="14048" b="20622"/>
          <a:stretch>
            <a:fillRect/>
          </a:stretch>
        </p:blipFill>
        <p:spPr>
          <a:xfrm>
            <a:off x="5160579" y="1378474"/>
            <a:ext cx="6600160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CBLA Nodes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  <a:effectLst>
            <a:innerShdw blurRad="50800" dist="266700">
              <a:prstClr val="black"/>
            </a:innerShdw>
          </a:effectLst>
        </p:spPr>
        <p:txBody>
          <a:bodyPr/>
          <a:lstStyle/>
          <a:p>
            <a:r>
              <a:rPr lang="en-CA" dirty="0" smtClean="0"/>
              <a:t>Three types of CBLA Nodes</a:t>
            </a:r>
          </a:p>
          <a:p>
            <a:pPr lvl="1"/>
            <a:r>
              <a:rPr lang="en-CA" dirty="0" smtClean="0">
                <a:solidFill>
                  <a:srgbClr val="CE7A74"/>
                </a:solidFill>
              </a:rPr>
              <a:t>Half-Fin</a:t>
            </a:r>
          </a:p>
          <a:p>
            <a:pPr lvl="1"/>
            <a:r>
              <a:rPr lang="en-CA" dirty="0" smtClean="0">
                <a:solidFill>
                  <a:srgbClr val="F2791E"/>
                </a:solidFill>
              </a:rPr>
              <a:t>Light</a:t>
            </a:r>
          </a:p>
          <a:p>
            <a:pPr lvl="1"/>
            <a:r>
              <a:rPr lang="en-CA" dirty="0" smtClean="0">
                <a:solidFill>
                  <a:srgbClr val="9E8AB4"/>
                </a:solidFill>
              </a:rPr>
              <a:t>Reflex</a:t>
            </a:r>
            <a:endParaRPr lang="en-CA" dirty="0" smtClean="0"/>
          </a:p>
          <a:p>
            <a:r>
              <a:rPr lang="en-CA" dirty="0" smtClean="0"/>
              <a:t>CBLA </a:t>
            </a:r>
            <a:r>
              <a:rPr lang="en-CA" dirty="0" smtClean="0"/>
              <a:t>Nodes were connected either in Spatial Mode or Random Mode.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15" y="812328"/>
            <a:ext cx="4812177" cy="5782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1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Output of a Node is a virtual input of a neighbouring Node.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6" y="490407"/>
            <a:ext cx="6220786" cy="6137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Nodes in nearby clusters are also connected via virtual inputs.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3" y="195278"/>
            <a:ext cx="5856165" cy="65260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</a:p>
          <a:p>
            <a:r>
              <a:rPr lang="en-US" smtClean="0"/>
              <a:t>Curiosity-Based Learning Algorithm</a:t>
            </a:r>
          </a:p>
          <a:p>
            <a:r>
              <a:rPr lang="en-US" smtClean="0"/>
              <a:t>Interactive Control System</a:t>
            </a:r>
          </a:p>
          <a:p>
            <a:r>
              <a:rPr lang="en-US" smtClean="0"/>
              <a:t>Experimental Validation</a:t>
            </a:r>
          </a:p>
          <a:p>
            <a:r>
              <a:rPr lang="en-US" smtClean="0"/>
              <a:t>User Study</a:t>
            </a:r>
          </a:p>
          <a:p>
            <a:r>
              <a:rPr lang="en-US" smtClean="0"/>
              <a:t>Conclusions and Future Work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31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b="1" dirty="0" smtClean="0">
                <a:solidFill>
                  <a:srgbClr val="00682F"/>
                </a:solidFill>
              </a:rPr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231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Exploration pattern of a Single Node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139533" cy="5073480"/>
          </a:xfrm>
        </p:spPr>
        <p:txBody>
          <a:bodyPr/>
          <a:lstStyle/>
          <a:p>
            <a:r>
              <a:rPr lang="en-CA" dirty="0" smtClean="0"/>
              <a:t>A single CBLA Node with LED level as output and light intensity level as input.</a:t>
            </a:r>
          </a:p>
          <a:p>
            <a:r>
              <a:rPr lang="en-CA" dirty="0" smtClean="0"/>
              <a:t>CBLA explores lower variance regions before exploring higher variance regions.</a:t>
            </a:r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16" y="1243653"/>
            <a:ext cx="4679576" cy="483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6" y="1664971"/>
            <a:ext cx="4080890" cy="33288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Multi-Cluster Experiment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9056239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“Single Trigger” procedure</a:t>
            </a:r>
          </a:p>
          <a:p>
            <a:pPr lvl="1"/>
            <a:r>
              <a:rPr lang="en-CA" dirty="0" smtClean="0"/>
              <a:t>An object was placed in front of an IR sensor in Cluster 3 at the 450s point.</a:t>
            </a:r>
          </a:p>
          <a:p>
            <a:r>
              <a:rPr lang="en-CA" dirty="0" smtClean="0"/>
              <a:t>“No Trigger” procedure</a:t>
            </a:r>
          </a:p>
          <a:p>
            <a:pPr lvl="1"/>
            <a:r>
              <a:rPr lang="en-CA" dirty="0" smtClean="0"/>
              <a:t>Undisturbed in the entire experiment.</a:t>
            </a:r>
          </a:p>
          <a:p>
            <a:r>
              <a:rPr lang="en-CA" dirty="0" smtClean="0"/>
              <a:t>Experimented on combinations of Spatial Mode/Random Mode and low sensitivity/high sensitivity.</a:t>
            </a:r>
          </a:p>
          <a:p>
            <a:pPr lvl="1"/>
            <a:r>
              <a:rPr lang="en-CA" dirty="0" smtClean="0"/>
              <a:t>Hypothesis: activations of Spatial Mode should be more concentrated around the trigger location than Random Mode.</a:t>
            </a:r>
          </a:p>
          <a:p>
            <a:pPr lvl="1"/>
            <a:r>
              <a:rPr lang="en-CA" dirty="0" smtClean="0"/>
              <a:t>Hypothesis: the magnitude of activations of the trials using low-sensitivity setting would be more dampened compared to the high-sensitivity setting.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Activation Levels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3466943" y="5426246"/>
            <a:ext cx="8628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400" dirty="0" smtClean="0">
                <a:solidFill>
                  <a:srgbClr val="6A6A6A"/>
                </a:solidFill>
              </a:rPr>
              <a:t>*Average </a:t>
            </a:r>
            <a:r>
              <a:rPr lang="en-CA" sz="2400" dirty="0" smtClean="0">
                <a:solidFill>
                  <a:srgbClr val="6A6A6A"/>
                </a:solidFill>
              </a:rPr>
              <a:t>Activation Levels were computed </a:t>
            </a:r>
            <a:r>
              <a:rPr lang="en-CA" sz="2400" dirty="0" smtClean="0">
                <a:solidFill>
                  <a:srgbClr val="6A6A6A"/>
                </a:solidFill>
              </a:rPr>
              <a:t>in the 30s after the trigger point</a:t>
            </a:r>
            <a:r>
              <a:rPr lang="en-CA" sz="2400" dirty="0" smtClean="0">
                <a:solidFill>
                  <a:srgbClr val="6A6A6A"/>
                </a:solidFill>
              </a:rPr>
              <a:t>.</a:t>
            </a:r>
            <a:endParaRPr lang="en-CA" sz="2400" dirty="0" smtClean="0">
              <a:solidFill>
                <a:srgbClr val="6A6A6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23" y="850624"/>
            <a:ext cx="4865030" cy="21398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534" y="3129516"/>
            <a:ext cx="4883319" cy="216426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59881" y="1154637"/>
            <a:ext cx="3155982" cy="41391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Spatial Mode has relatively higher activations near the trigger’s cluster.</a:t>
            </a:r>
          </a:p>
          <a:p>
            <a:r>
              <a:rPr lang="en-US" sz="2800" dirty="0" smtClean="0"/>
              <a:t>Higher activations with high sensitivity setting. </a:t>
            </a:r>
            <a:endParaRPr lang="en-CA" sz="2800" dirty="0" smtClean="0"/>
          </a:p>
          <a:p>
            <a:endParaRPr lang="en-C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454" y="1154637"/>
            <a:ext cx="3297701" cy="39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Spontaneous Activations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3" y="3879193"/>
            <a:ext cx="7613740" cy="2346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8" y="851338"/>
            <a:ext cx="7524326" cy="2391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5360" y="3242756"/>
            <a:ext cx="516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(a) No Trigger for Spatial Mode with high sensitivity settings</a:t>
            </a:r>
            <a:endParaRPr lang="en-CA" dirty="0">
              <a:solidFill>
                <a:srgbClr val="6A6A6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6104" y="6226113"/>
            <a:ext cx="53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(b) No Trigger for Random Mode with high sensitivity settings</a:t>
            </a:r>
            <a:endParaRPr lang="en-CA" dirty="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Response Time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31632"/>
            <a:ext cx="8268496" cy="257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3684386"/>
            <a:ext cx="8236110" cy="2705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6109" y="1969876"/>
            <a:ext cx="148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(a) CBLA Mode</a:t>
            </a:r>
            <a:endParaRPr lang="en-CA" dirty="0">
              <a:solidFill>
                <a:srgbClr val="6A6A6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7379" y="47343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(b) Prescripted Mode</a:t>
            </a:r>
            <a:endParaRPr lang="en-CA" dirty="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Experimental Validation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0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Does </a:t>
            </a:r>
            <a:r>
              <a:rPr lang="en-CA" dirty="0"/>
              <a:t>the use of the CBLA increase users’ interest level over prescripted behaviours</a:t>
            </a:r>
            <a:r>
              <a:rPr lang="en-CA" dirty="0" smtClean="0"/>
              <a:t>?</a:t>
            </a:r>
          </a:p>
          <a:p>
            <a:r>
              <a:rPr lang="en-CA" dirty="0"/>
              <a:t>Do people perceive CBLA as non-random</a:t>
            </a:r>
            <a:r>
              <a:rPr lang="en-CA" dirty="0" smtClean="0"/>
              <a:t>?</a:t>
            </a:r>
          </a:p>
          <a:p>
            <a:r>
              <a:rPr lang="en-CA" dirty="0"/>
              <a:t>Are certain behaviours more interesting than others</a:t>
            </a:r>
            <a:r>
              <a:rPr lang="en-CA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Study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8477213" cy="3727740"/>
          </a:xfrm>
        </p:spPr>
        <p:txBody>
          <a:bodyPr/>
          <a:lstStyle/>
          <a:p>
            <a:r>
              <a:rPr lang="en-CA" dirty="0" smtClean="0"/>
              <a:t>The participant interacts with the sculpture </a:t>
            </a:r>
            <a:r>
              <a:rPr lang="en-CA" dirty="0" smtClean="0"/>
              <a:t>for </a:t>
            </a:r>
            <a:r>
              <a:rPr lang="en-CA" dirty="0" smtClean="0"/>
              <a:t>20 min.</a:t>
            </a:r>
          </a:p>
          <a:p>
            <a:r>
              <a:rPr lang="en-CA" dirty="0" smtClean="0"/>
              <a:t>During the trial, participants are asked to fill out a questionnaire card 8 times. </a:t>
            </a:r>
          </a:p>
          <a:p>
            <a:r>
              <a:rPr lang="en-CA" dirty="0" smtClean="0"/>
              <a:t>In the middle of the trial, the behaviour will switch from CBLA Mode to Prescripted Mode or vice versa.</a:t>
            </a:r>
            <a:endParaRPr lang="en-CA" dirty="0"/>
          </a:p>
          <a:p>
            <a:r>
              <a:rPr lang="en-CA" dirty="0" smtClean="0"/>
              <a:t>The participant fills out an exit survey after the trial.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19" y="708567"/>
            <a:ext cx="2741663" cy="4797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CBLA Mode was reported to be 25% less interesting than Prescripted Mode.</a:t>
            </a:r>
          </a:p>
          <a:p>
            <a:r>
              <a:rPr lang="en-CA" dirty="0" smtClean="0"/>
              <a:t>Reported interest level increased by 33% when switched from CBLA Mode to Prescripted Mode.</a:t>
            </a:r>
          </a:p>
          <a:p>
            <a:r>
              <a:rPr lang="en-CA" dirty="0" smtClean="0"/>
              <a:t>Moderate positive correlation was found between perceived responsiveness and interest level.</a:t>
            </a:r>
          </a:p>
          <a:p>
            <a:r>
              <a:rPr lang="en-CA" dirty="0" smtClean="0"/>
              <a:t>CBLA Mode tends to be described as “random” or “unresponsive”</a:t>
            </a:r>
          </a:p>
          <a:p>
            <a:r>
              <a:rPr lang="en-CA" dirty="0" smtClean="0"/>
              <a:t>Weak positive correlation was found between overall activation levels and interest level. Proximal activation didn’t show stronger positive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4070733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Aim to create </a:t>
            </a:r>
            <a:r>
              <a:rPr lang="en-CA" dirty="0" smtClean="0"/>
              <a:t>large-scale interactive architectural installations that exhibit life-like </a:t>
            </a:r>
            <a:r>
              <a:rPr lang="en-CA" dirty="0" smtClean="0"/>
              <a:t>qualities.</a:t>
            </a:r>
          </a:p>
          <a:p>
            <a:r>
              <a:rPr lang="en-CA" dirty="0" smtClean="0"/>
              <a:t>Believe that it needs to be able to generate varying interactive behaviours autonomously.</a:t>
            </a:r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32574" y="5463785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https://vimeo.com/80905751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36615" y="5210642"/>
            <a:ext cx="466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Epiphyte Chamber by Philip Beesley Architecture Inc.</a:t>
            </a:r>
            <a:endParaRPr lang="en-CA" dirty="0"/>
          </a:p>
        </p:txBody>
      </p:sp>
      <p:pic>
        <p:nvPicPr>
          <p:cNvPr id="11" name="Epiphyte Chamb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48031"/>
                </p14:media>
              </p:ext>
            </p:extLst>
          </p:nvPr>
        </p:nvPicPr>
        <p:blipFill rotWithShape="1">
          <a:blip r:embed="rId6"/>
          <a:srcRect t="12713" b="11769"/>
          <a:stretch/>
        </p:blipFill>
        <p:spPr>
          <a:xfrm>
            <a:off x="4507528" y="1054987"/>
            <a:ext cx="7294980" cy="41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Are life-like behaviours interesting?</a:t>
            </a:r>
            <a:endParaRPr lang="en-CA" dirty="0"/>
          </a:p>
          <a:p>
            <a:pPr lvl="1"/>
            <a:r>
              <a:rPr lang="en-CA" dirty="0" smtClean="0"/>
              <a:t>Several participants commented that, during the trial, they tried to discover the responsive behaviours of the sculpture.</a:t>
            </a:r>
          </a:p>
          <a:p>
            <a:pPr lvl="1"/>
            <a:r>
              <a:rPr lang="en-CA" dirty="0"/>
              <a:t>Harder to observe causal </a:t>
            </a:r>
            <a:r>
              <a:rPr lang="en-CA" dirty="0" smtClean="0"/>
              <a:t>relationship when behaviours are varying and often activate autonomously. Thus, the sculpture appears less predictable.</a:t>
            </a:r>
          </a:p>
          <a:p>
            <a:r>
              <a:rPr lang="en-CA" dirty="0" smtClean="0"/>
              <a:t>Did delays in the response of the CBLA make it less interesting?</a:t>
            </a:r>
          </a:p>
          <a:p>
            <a:r>
              <a:rPr lang="en-CA" dirty="0" smtClean="0"/>
              <a:t>Would participants who have better understanding of concepts behind the work find it more interesting?</a:t>
            </a:r>
          </a:p>
          <a:p>
            <a:r>
              <a:rPr lang="en-CA" dirty="0" smtClean="0"/>
              <a:t>The trials may be too short.</a:t>
            </a:r>
          </a:p>
          <a:p>
            <a:r>
              <a:rPr lang="en-CA" dirty="0" smtClean="0"/>
              <a:t>The user interactions in this user study may not be representative of interaction in a typical exhibition setting.</a:t>
            </a:r>
          </a:p>
          <a:p>
            <a:r>
              <a:rPr lang="en-CA" dirty="0" smtClean="0"/>
              <a:t>Categorization of participants might be necessary to discover more useful information about user response to different kinds of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Autonomous behaviour generation system was developed by applying a reinforcement learning algorithm that mimics curiosity.</a:t>
            </a:r>
          </a:p>
          <a:p>
            <a:pPr lvl="1"/>
            <a:r>
              <a:rPr lang="en-CA" dirty="0" smtClean="0"/>
              <a:t>Extended the IAC algorithm for a distributed sculptural system by using a network of CBLA Nodes.</a:t>
            </a:r>
          </a:p>
          <a:p>
            <a:pPr lvl="1"/>
            <a:r>
              <a:rPr lang="en-CA" dirty="0" smtClean="0"/>
              <a:t>Adjusting the maximum activation levels based on </a:t>
            </a:r>
            <a:r>
              <a:rPr lang="en-CA" dirty="0" smtClean="0"/>
              <a:t>knowledge gain potential provided </a:t>
            </a:r>
            <a:r>
              <a:rPr lang="en-CA" dirty="0" smtClean="0"/>
              <a:t>visual indication of the CBLA Node’s learning process.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A new set of electronics and control software was developed to control and sample a larger number of sensors and actuators, and to run the CBLA.</a:t>
            </a:r>
          </a:p>
          <a:p>
            <a:r>
              <a:rPr lang="en-CA" dirty="0" smtClean="0"/>
              <a:t>User Interaction</a:t>
            </a:r>
          </a:p>
          <a:p>
            <a:pPr lvl="1"/>
            <a:r>
              <a:rPr lang="en-CA" dirty="0" smtClean="0"/>
              <a:t>CBLA Mode was shown to be less interesting than Prescripted Behaviours.</a:t>
            </a:r>
          </a:p>
          <a:p>
            <a:pPr lvl="1"/>
            <a:r>
              <a:rPr lang="en-CA" dirty="0" smtClean="0"/>
              <a:t>Weak to moderate positive correlations were found between activation levels, perceived responsiveness, and the users’ level of interest.</a:t>
            </a:r>
          </a:p>
          <a:p>
            <a:pPr lvl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4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9690942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Experiment with different parameters and settings.</a:t>
            </a:r>
          </a:p>
          <a:p>
            <a:pPr lvl="1"/>
            <a:r>
              <a:rPr lang="en-CA" dirty="0" smtClean="0"/>
              <a:t>Enable merging of similar regions and removal of obsolete regions to enable long term operation.</a:t>
            </a:r>
          </a:p>
          <a:p>
            <a:r>
              <a:rPr lang="en-CA" dirty="0" smtClean="0"/>
              <a:t>User Interaction</a:t>
            </a:r>
            <a:endParaRPr lang="en-CA" dirty="0" smtClean="0"/>
          </a:p>
          <a:p>
            <a:pPr lvl="1"/>
            <a:r>
              <a:rPr lang="en-CA" dirty="0" smtClean="0"/>
              <a:t>Study the effect of response time and predictability</a:t>
            </a:r>
            <a:r>
              <a:rPr lang="en-CA" dirty="0" smtClean="0"/>
              <a:t>.</a:t>
            </a:r>
          </a:p>
          <a:p>
            <a:pPr lvl="1"/>
            <a:r>
              <a:rPr lang="en-US" dirty="0" smtClean="0"/>
              <a:t>Study what it is that people find interesting.</a:t>
            </a:r>
            <a:endParaRPr lang="en-CA" dirty="0" smtClean="0"/>
          </a:p>
          <a:p>
            <a:pPr lvl="1"/>
            <a:r>
              <a:rPr lang="en-CA" dirty="0" smtClean="0"/>
              <a:t>Categorize </a:t>
            </a:r>
            <a:r>
              <a:rPr lang="en-CA" dirty="0" smtClean="0"/>
              <a:t>or align users’ </a:t>
            </a:r>
            <a:r>
              <a:rPr lang="en-CA" dirty="0" smtClean="0"/>
              <a:t>expectations.</a:t>
            </a:r>
            <a:endParaRPr lang="en-CA" dirty="0" smtClean="0"/>
          </a:p>
          <a:p>
            <a:pPr lvl="1"/>
            <a:r>
              <a:rPr lang="en-CA" dirty="0" smtClean="0"/>
              <a:t>Design studies that better resemble the typical settings and use cases and conduct studies over a longer period of time.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2199861"/>
            <a:ext cx="9366254" cy="4117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5400" dirty="0" smtClean="0"/>
              <a:t>Questions?</a:t>
            </a:r>
            <a:endParaRPr lang="en-CA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enable the sculptural system to generate varying behaviours autonomously</a:t>
            </a:r>
            <a:r>
              <a:rPr lang="en-CA" dirty="0" smtClean="0"/>
              <a:t>.</a:t>
            </a:r>
            <a:endParaRPr lang="en-CA" dirty="0" smtClean="0"/>
          </a:p>
          <a:p>
            <a:r>
              <a:rPr lang="en-CA" dirty="0" smtClean="0"/>
              <a:t>To characterize these autonomous behaviours and the system’s responses to human interactions.</a:t>
            </a:r>
          </a:p>
          <a:p>
            <a:r>
              <a:rPr lang="en-CA" dirty="0" smtClean="0"/>
              <a:t>To study the responses and perceptions of the users.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Introduce the Curiosity-Based Learning Algorithm (CBLA)</a:t>
            </a:r>
          </a:p>
          <a:p>
            <a:pPr lvl="1"/>
            <a:r>
              <a:rPr lang="en-CA" dirty="0" smtClean="0"/>
              <a:t>Recasts the sculptural system as a set of agents driven by an intrinsic desire to learn.</a:t>
            </a:r>
          </a:p>
          <a:p>
            <a:pPr lvl="1"/>
            <a:r>
              <a:rPr lang="en-CA" dirty="0" smtClean="0"/>
              <a:t>Based on the Intelligent Adaptive Curiosity (IAC) algorithm (</a:t>
            </a:r>
            <a:r>
              <a:rPr lang="en-CA" dirty="0" err="1" smtClean="0"/>
              <a:t>Oudeyer</a:t>
            </a:r>
            <a:r>
              <a:rPr lang="en-CA" dirty="0" smtClean="0"/>
              <a:t>, 2007).</a:t>
            </a:r>
          </a:p>
          <a:p>
            <a:r>
              <a:rPr lang="en-CA" dirty="0" smtClean="0"/>
              <a:t>Build an experimental test bed implementing the CBLA</a:t>
            </a:r>
          </a:p>
          <a:p>
            <a:r>
              <a:rPr lang="en-CA" dirty="0" smtClean="0"/>
              <a:t>Conduct experiments and user study on the test bed</a:t>
            </a:r>
          </a:p>
          <a:p>
            <a:pPr lvl="1"/>
            <a:r>
              <a:rPr lang="en-CA" dirty="0" smtClean="0"/>
              <a:t>Compare results under different configurations and against the non-varying prescripted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</a:t>
            </a:r>
            <a:r>
              <a:rPr lang="en-CA" dirty="0"/>
              <a:t>algorithm for generating autonomous behaviours for a large scale kinetic </a:t>
            </a:r>
            <a:r>
              <a:rPr lang="en-CA" dirty="0" smtClean="0"/>
              <a:t>sculptural </a:t>
            </a:r>
            <a:r>
              <a:rPr lang="en-CA" dirty="0"/>
              <a:t>system during interaction with an occupant was developed</a:t>
            </a:r>
            <a:r>
              <a:rPr lang="en-CA" dirty="0" smtClean="0"/>
              <a:t>. </a:t>
            </a:r>
          </a:p>
          <a:p>
            <a:r>
              <a:rPr lang="en-CA" dirty="0" smtClean="0"/>
              <a:t>A test bed including new electronic hardware and software architecture was built to enable physical realization of the approach.</a:t>
            </a:r>
          </a:p>
          <a:p>
            <a:r>
              <a:rPr lang="en-CA" dirty="0" smtClean="0"/>
              <a:t>A user study </a:t>
            </a:r>
            <a:r>
              <a:rPr lang="en-CA" dirty="0" smtClean="0"/>
              <a:t>was </a:t>
            </a:r>
            <a:r>
              <a:rPr lang="en-CA" dirty="0" smtClean="0"/>
              <a:t>conducted to examine </a:t>
            </a:r>
            <a:r>
              <a:rPr lang="en-CA" dirty="0"/>
              <a:t>how human occupants perceive the behaviours </a:t>
            </a:r>
            <a:r>
              <a:rPr lang="en-CA" dirty="0" smtClean="0"/>
              <a:t>of the </a:t>
            </a:r>
            <a:r>
              <a:rPr lang="en-CA" dirty="0"/>
              <a:t>sculpture and respond in </a:t>
            </a:r>
            <a:r>
              <a:rPr lang="en-CA" dirty="0" smtClean="0"/>
              <a:t>turn.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rgbClr val="005DA2"/>
                </a:solidFill>
              </a:rPr>
              <a:t>Curiosity-Based Learning Algorithm</a:t>
            </a:r>
          </a:p>
          <a:p>
            <a:r>
              <a:rPr lang="en-US" dirty="0" smtClean="0"/>
              <a:t>Interactive Control System</a:t>
            </a:r>
          </a:p>
          <a:p>
            <a:r>
              <a:rPr lang="en-US" dirty="0" smtClean="0"/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11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0" y="1705913"/>
            <a:ext cx="5876852" cy="4253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dirty="0">
                <a:solidFill>
                  <a:srgbClr val="6A6A6A"/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22" y="1985898"/>
            <a:ext cx="4417219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i="1" dirty="0" err="1" smtClean="0"/>
              <a:t>classM</a:t>
            </a:r>
            <a:r>
              <a:rPr lang="en-CA" dirty="0" smtClean="0"/>
              <a:t> predicts consequence of action given context.</a:t>
            </a:r>
            <a:endParaRPr lang="en-CA" dirty="0"/>
          </a:p>
          <a:p>
            <a:pPr lvl="1"/>
            <a:r>
              <a:rPr lang="en-CA" i="1" dirty="0" err="1" smtClean="0"/>
              <a:t>metaM</a:t>
            </a:r>
            <a:r>
              <a:rPr lang="en-CA" dirty="0" smtClean="0"/>
              <a:t> predicts error in </a:t>
            </a:r>
            <a:r>
              <a:rPr lang="en-CA" i="1" dirty="0" err="1" smtClean="0"/>
              <a:t>classM</a:t>
            </a:r>
            <a:r>
              <a:rPr lang="en-CA" dirty="0" err="1" smtClean="0"/>
              <a:t>’s</a:t>
            </a:r>
            <a:r>
              <a:rPr lang="en-CA" dirty="0" smtClean="0"/>
              <a:t> prediction.</a:t>
            </a:r>
          </a:p>
          <a:p>
            <a:pPr lvl="1"/>
            <a:r>
              <a:rPr lang="en-CA" i="1" dirty="0" smtClean="0"/>
              <a:t>LP</a:t>
            </a:r>
            <a:r>
              <a:rPr lang="en-CA" dirty="0" smtClean="0"/>
              <a:t> is the expected reduction of error in similar sensorimotor context.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49" r="2311"/>
          <a:stretch/>
        </p:blipFill>
        <p:spPr>
          <a:xfrm>
            <a:off x="4435365" y="3013106"/>
            <a:ext cx="5537614" cy="2477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dirty="0">
                <a:solidFill>
                  <a:srgbClr val="6A6A6A"/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9508" y="1861590"/>
            <a:ext cx="4711508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 smtClean="0"/>
              <a:t>The state-space splits into regions over time. </a:t>
            </a:r>
          </a:p>
          <a:p>
            <a:pPr lvl="1"/>
            <a:r>
              <a:rPr lang="en-CA" dirty="0" smtClean="0"/>
              <a:t>Each region represents a set of similar sensorimotor context.</a:t>
            </a:r>
          </a:p>
          <a:p>
            <a:pPr lvl="1"/>
            <a:r>
              <a:rPr lang="en-CA" dirty="0" smtClean="0"/>
              <a:t>Learning progress is evaluated within each region.</a:t>
            </a:r>
          </a:p>
          <a:p>
            <a:pPr lvl="1"/>
            <a:r>
              <a:rPr lang="en-CA" dirty="0" smtClean="0"/>
              <a:t>Agent selects actions with the highest expected learning progress. </a:t>
            </a:r>
          </a:p>
          <a:p>
            <a:pPr lvl="1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loo_Blu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Blue" id="{955C328E-34C6-4FF4-ABB9-629F55EB7E59}" vid="{10861BC0-BB45-4166-89F0-C5F252718259}"/>
    </a:ext>
  </a:extLst>
</a:theme>
</file>

<file path=ppt/theme/theme2.xml><?xml version="1.0" encoding="utf-8"?>
<a:theme xmlns:a="http://schemas.openxmlformats.org/drawingml/2006/main" name="Waterloo_Whit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aterloo_Red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aterloo_Green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aterloo_Yellow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aterloo_Purpl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aterloo_DarkGrey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6927</TotalTime>
  <Words>2532</Words>
  <Application>Microsoft Office PowerPoint</Application>
  <PresentationFormat>Widescreen</PresentationFormat>
  <Paragraphs>365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Arial Narrow</vt:lpstr>
      <vt:lpstr>Calibri</vt:lpstr>
      <vt:lpstr>Cambria Math</vt:lpstr>
      <vt:lpstr>Wingdings</vt:lpstr>
      <vt:lpstr>Waterloo_Blue</vt:lpstr>
      <vt:lpstr>Waterloo_White</vt:lpstr>
      <vt:lpstr>Waterloo_Red</vt:lpstr>
      <vt:lpstr>Waterloo_Green</vt:lpstr>
      <vt:lpstr>Waterloo_Yellow</vt:lpstr>
      <vt:lpstr>Waterloo_Purple</vt:lpstr>
      <vt:lpstr>Waterloo_DarkGrey</vt:lpstr>
      <vt:lpstr>Curiosity-Based Learning Algorithm for Interactive Art Sculptures</vt:lpstr>
      <vt:lpstr>Outline</vt:lpstr>
      <vt:lpstr>Motivations</vt:lpstr>
      <vt:lpstr>Objectives</vt:lpstr>
      <vt:lpstr>Approach</vt:lpstr>
      <vt:lpstr>Contributions</vt:lpstr>
      <vt:lpstr>PowerPoint Presentation</vt:lpstr>
      <vt:lpstr>Intelligent Adaptive Curiosity (IAC)</vt:lpstr>
      <vt:lpstr>Intelligent Adaptive Curiosity (IAC)</vt:lpstr>
      <vt:lpstr>Curiosity-Based Learning Algorithm (CBLA)</vt:lpstr>
      <vt:lpstr>Experts</vt:lpstr>
      <vt:lpstr>Action Selector</vt:lpstr>
      <vt:lpstr>Multi-Node CBLA System</vt:lpstr>
      <vt:lpstr>PowerPoint Presentation</vt:lpstr>
      <vt:lpstr>Interactive Control System</vt:lpstr>
      <vt:lpstr>Hardware Components</vt:lpstr>
      <vt:lpstr>CBLA Nodes</vt:lpstr>
      <vt:lpstr>Spatial Mode</vt:lpstr>
      <vt:lpstr>Spatial Mode</vt:lpstr>
      <vt:lpstr>PowerPoint Presentation</vt:lpstr>
      <vt:lpstr>Exploration pattern of a Single Node System</vt:lpstr>
      <vt:lpstr>Multi-Cluster Experiment</vt:lpstr>
      <vt:lpstr>Activation Levels</vt:lpstr>
      <vt:lpstr>Spontaneous Activations</vt:lpstr>
      <vt:lpstr>Response Time</vt:lpstr>
      <vt:lpstr>PowerPoint Presentation</vt:lpstr>
      <vt:lpstr>Research Questions</vt:lpstr>
      <vt:lpstr>User Study Procedure</vt:lpstr>
      <vt:lpstr>Results</vt:lpstr>
      <vt:lpstr>Discussion</vt:lpstr>
      <vt:lpstr>Conclusions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Curiosity-Based Learning Algorithm for Interactive Art Sculptures</dc:title>
  <dc:creator>Matthew Chan</dc:creator>
  <cp:lastModifiedBy>Matthew Chan</cp:lastModifiedBy>
  <cp:revision>225</cp:revision>
  <dcterms:created xsi:type="dcterms:W3CDTF">2016-02-02T15:56:18Z</dcterms:created>
  <dcterms:modified xsi:type="dcterms:W3CDTF">2016-02-08T22:43:21Z</dcterms:modified>
</cp:coreProperties>
</file>